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90" r:id="rId4"/>
    <p:sldId id="289" r:id="rId5"/>
    <p:sldId id="277" r:id="rId6"/>
    <p:sldId id="279" r:id="rId7"/>
    <p:sldId id="280" r:id="rId8"/>
    <p:sldId id="281" r:id="rId9"/>
    <p:sldId id="282" r:id="rId10"/>
    <p:sldId id="284" r:id="rId11"/>
    <p:sldId id="285" r:id="rId12"/>
    <p:sldId id="286" r:id="rId13"/>
    <p:sldId id="287" r:id="rId14"/>
    <p:sldId id="288" r:id="rId15"/>
    <p:sldId id="291" r:id="rId16"/>
    <p:sldId id="278" r:id="rId17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9248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94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59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9728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0351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38096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1562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7970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83686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0074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73434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F8AB6-79EC-45A6-AD92-44D8958B3854}" type="datetimeFigureOut">
              <a:rPr lang="lv-LV" smtClean="0"/>
              <a:t>15.04.2019.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FDC8D-CF87-4DCA-A177-10247CADD9C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9998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37" y="0"/>
            <a:ext cx="11842526" cy="6858000"/>
          </a:xfrm>
          <a:prstGeom prst="rect">
            <a:avLst/>
          </a:prstGeom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026160" y="3042404"/>
            <a:ext cx="10139680" cy="773192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hat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are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you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liable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for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? –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Diversity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civil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liability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of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mediators </a:t>
            </a:r>
            <a:r>
              <a:rPr lang="lv-LV" sz="4400" dirty="0" err="1" smtClean="0">
                <a:solidFill>
                  <a:schemeClr val="accent1">
                    <a:lumMod val="75000"/>
                  </a:schemeClr>
                </a:solidFill>
              </a:rPr>
              <a:t>across</a:t>
            </a:r>
            <a:r>
              <a:rPr lang="lv-LV" sz="4400" dirty="0" smtClean="0">
                <a:solidFill>
                  <a:schemeClr val="accent1">
                    <a:lumMod val="75000"/>
                  </a:schemeClr>
                </a:solidFill>
              </a:rPr>
              <a:t> EU</a:t>
            </a:r>
          </a:p>
          <a:p>
            <a:pPr algn="r"/>
            <a:r>
              <a:rPr lang="lv-LV" dirty="0" err="1" smtClean="0">
                <a:solidFill>
                  <a:schemeClr val="accent1">
                    <a:lumMod val="75000"/>
                  </a:schemeClr>
                </a:solidFill>
              </a:rPr>
              <a:t>Mag</a:t>
            </a:r>
            <a:r>
              <a:rPr lang="lv-LV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lv-LV" dirty="0" err="1" smtClean="0">
                <a:solidFill>
                  <a:schemeClr val="accent1">
                    <a:lumMod val="75000"/>
                  </a:schemeClr>
                </a:solidFill>
              </a:rPr>
              <a:t>iur</a:t>
            </a:r>
            <a:r>
              <a:rPr lang="lv-LV" dirty="0" smtClean="0">
                <a:solidFill>
                  <a:schemeClr val="accent1">
                    <a:lumMod val="75000"/>
                  </a:schemeClr>
                </a:solidFill>
              </a:rPr>
              <a:t>. Dana Rone</a:t>
            </a:r>
          </a:p>
          <a:p>
            <a:pPr algn="r"/>
            <a:r>
              <a:rPr lang="lv-LV" dirty="0" smtClean="0">
                <a:solidFill>
                  <a:schemeClr val="accent1">
                    <a:lumMod val="75000"/>
                  </a:schemeClr>
                </a:solidFill>
              </a:rPr>
              <a:t>Turība University</a:t>
            </a:r>
            <a:endParaRPr lang="lv-LV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00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Obligations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mediators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according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to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Latvian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Mediation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Law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Professional</a:t>
            </a:r>
            <a:r>
              <a:rPr lang="lv-LV" sz="2400" dirty="0" smtClean="0"/>
              <a:t> </a:t>
            </a:r>
            <a:r>
              <a:rPr lang="lv-LV" sz="2400" dirty="0" err="1" smtClean="0"/>
              <a:t>duties</a:t>
            </a:r>
            <a:r>
              <a:rPr lang="lv-LV" sz="2400" dirty="0" smtClean="0"/>
              <a:t> – </a:t>
            </a:r>
            <a:r>
              <a:rPr lang="lv-LV" sz="2400" dirty="0" err="1" smtClean="0"/>
              <a:t>client</a:t>
            </a:r>
            <a:r>
              <a:rPr lang="lv-LV" sz="2400" dirty="0" smtClean="0"/>
              <a:t> </a:t>
            </a:r>
            <a:r>
              <a:rPr lang="lv-LV" sz="2400" dirty="0" err="1" smtClean="0"/>
              <a:t>handling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Administrative</a:t>
            </a:r>
            <a:r>
              <a:rPr lang="lv-LV" sz="2400" dirty="0"/>
              <a:t> </a:t>
            </a:r>
            <a:r>
              <a:rPr lang="lv-LV" sz="2400" dirty="0" err="1" smtClean="0"/>
              <a:t>duties</a:t>
            </a:r>
            <a:r>
              <a:rPr lang="lv-LV" sz="2400" dirty="0" smtClean="0"/>
              <a:t> – </a:t>
            </a:r>
            <a:r>
              <a:rPr lang="lv-LV" sz="2400" dirty="0" err="1" smtClean="0"/>
              <a:t>taxes</a:t>
            </a:r>
            <a:r>
              <a:rPr lang="lv-LV" sz="2400" dirty="0" smtClean="0"/>
              <a:t>, </a:t>
            </a:r>
            <a:r>
              <a:rPr lang="lv-LV" sz="2400" dirty="0" err="1" smtClean="0"/>
              <a:t>reports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Corporate</a:t>
            </a:r>
            <a:r>
              <a:rPr lang="lv-LV" sz="2400" dirty="0" smtClean="0"/>
              <a:t> </a:t>
            </a:r>
            <a:r>
              <a:rPr lang="lv-LV" sz="2400" dirty="0" err="1" smtClean="0"/>
              <a:t>duties</a:t>
            </a:r>
            <a:r>
              <a:rPr lang="lv-LV" sz="2400" dirty="0" smtClean="0"/>
              <a:t> – </a:t>
            </a:r>
            <a:r>
              <a:rPr lang="lv-LV" sz="2400" dirty="0" err="1" smtClean="0"/>
              <a:t>certification</a:t>
            </a:r>
            <a:r>
              <a:rPr lang="lv-LV" sz="2400" dirty="0" smtClean="0"/>
              <a:t>, </a:t>
            </a:r>
            <a:r>
              <a:rPr lang="lv-LV" sz="2400" dirty="0" err="1" smtClean="0"/>
              <a:t>attestation</a:t>
            </a:r>
            <a:r>
              <a:rPr lang="lv-LV" sz="2400" dirty="0" smtClean="0"/>
              <a:t>, </a:t>
            </a:r>
            <a:r>
              <a:rPr lang="lv-LV" sz="2400" dirty="0" err="1" smtClean="0"/>
              <a:t>annual</a:t>
            </a:r>
            <a:r>
              <a:rPr lang="lv-LV" sz="2400" dirty="0" smtClean="0"/>
              <a:t> </a:t>
            </a:r>
            <a:r>
              <a:rPr lang="lv-LV" sz="2400" dirty="0" err="1" smtClean="0"/>
              <a:t>meetings</a:t>
            </a:r>
            <a:r>
              <a:rPr lang="lv-LV" sz="2400" dirty="0" smtClean="0"/>
              <a:t>, </a:t>
            </a:r>
            <a:r>
              <a:rPr lang="lv-LV" sz="2400" dirty="0" err="1" smtClean="0"/>
              <a:t>corporate</a:t>
            </a:r>
            <a:r>
              <a:rPr lang="lv-LV" sz="2400" dirty="0" smtClean="0"/>
              <a:t> </a:t>
            </a:r>
            <a:r>
              <a:rPr lang="lv-LV" sz="2400" dirty="0" err="1" smtClean="0"/>
              <a:t>fees</a:t>
            </a:r>
            <a:endParaRPr lang="en-US" sz="2400" dirty="0"/>
          </a:p>
          <a:p>
            <a:pPr algn="just"/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0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May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mediator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suggest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solution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the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parties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Differences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mediation</a:t>
            </a:r>
            <a:r>
              <a:rPr lang="lv-LV" sz="2400" dirty="0" smtClean="0"/>
              <a:t> </a:t>
            </a:r>
            <a:r>
              <a:rPr lang="lv-LV" sz="2400" dirty="0" err="1" smtClean="0"/>
              <a:t>schools</a:t>
            </a:r>
            <a:endParaRPr lang="lv-LV" sz="2400" dirty="0" smtClean="0"/>
          </a:p>
          <a:p>
            <a:pPr algn="just"/>
            <a:r>
              <a:rPr lang="lv-LV" sz="2400" dirty="0" smtClean="0"/>
              <a:t>Never (</a:t>
            </a:r>
            <a:r>
              <a:rPr lang="lv-LV" sz="2400" dirty="0" err="1" smtClean="0"/>
              <a:t>at</a:t>
            </a:r>
            <a:r>
              <a:rPr lang="lv-LV" sz="2400" dirty="0" smtClean="0"/>
              <a:t> </a:t>
            </a:r>
            <a:r>
              <a:rPr lang="lv-LV" sz="2400" dirty="0" err="1" smtClean="0"/>
              <a:t>least</a:t>
            </a:r>
            <a:r>
              <a:rPr lang="lv-LV" sz="2400" dirty="0" smtClean="0"/>
              <a:t> </a:t>
            </a:r>
            <a:r>
              <a:rPr lang="lv-LV" sz="2400" dirty="0" err="1" smtClean="0"/>
              <a:t>not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a </a:t>
            </a:r>
            <a:r>
              <a:rPr lang="lv-LV" sz="2400" dirty="0" err="1" smtClean="0"/>
              <a:t>direct</a:t>
            </a:r>
            <a:r>
              <a:rPr lang="lv-LV" sz="2400" dirty="0" smtClean="0"/>
              <a:t> </a:t>
            </a:r>
            <a:r>
              <a:rPr lang="lv-LV" sz="2400" dirty="0" err="1" smtClean="0"/>
              <a:t>manner</a:t>
            </a:r>
            <a:r>
              <a:rPr lang="lv-LV" sz="2400" dirty="0" smtClean="0"/>
              <a:t>) – </a:t>
            </a:r>
            <a:r>
              <a:rPr lang="lv-LV" sz="2400" dirty="0" err="1" smtClean="0"/>
              <a:t>see</a:t>
            </a:r>
            <a:r>
              <a:rPr lang="lv-LV" sz="2400" dirty="0" smtClean="0"/>
              <a:t> Latvia</a:t>
            </a:r>
          </a:p>
          <a:p>
            <a:pPr algn="just"/>
            <a:r>
              <a:rPr lang="lv-LV" sz="2400" dirty="0" err="1" smtClean="0"/>
              <a:t>Always</a:t>
            </a:r>
            <a:r>
              <a:rPr lang="lv-LV" sz="2400" dirty="0" smtClean="0"/>
              <a:t> (</a:t>
            </a:r>
            <a:r>
              <a:rPr lang="lv-LV" sz="2400" dirty="0" err="1" smtClean="0"/>
              <a:t>that</a:t>
            </a:r>
            <a:r>
              <a:rPr lang="lv-LV" sz="2400" dirty="0" smtClean="0"/>
              <a:t> </a:t>
            </a:r>
            <a:r>
              <a:rPr lang="lv-LV" sz="2400" dirty="0" err="1" smtClean="0"/>
              <a:t>is</a:t>
            </a:r>
            <a:r>
              <a:rPr lang="lv-LV" sz="2400" dirty="0" smtClean="0"/>
              <a:t> a </a:t>
            </a:r>
            <a:r>
              <a:rPr lang="lv-LV" sz="2400" dirty="0" err="1" smtClean="0"/>
              <a:t>reason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</a:t>
            </a:r>
            <a:r>
              <a:rPr lang="lv-LV" sz="2400" dirty="0" err="1" smtClean="0"/>
              <a:t>have</a:t>
            </a:r>
            <a:r>
              <a:rPr lang="lv-LV" sz="2400" dirty="0" smtClean="0"/>
              <a:t> </a:t>
            </a:r>
            <a:r>
              <a:rPr lang="lv-LV" sz="2400" dirty="0" err="1" smtClean="0"/>
              <a:t>applied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mediation</a:t>
            </a:r>
            <a:r>
              <a:rPr lang="lv-LV" sz="2400" dirty="0" smtClean="0"/>
              <a:t>) – </a:t>
            </a:r>
            <a:r>
              <a:rPr lang="lv-LV" sz="2400" dirty="0" err="1" smtClean="0"/>
              <a:t>see</a:t>
            </a:r>
            <a:r>
              <a:rPr lang="lv-LV" sz="2400" dirty="0" smtClean="0"/>
              <a:t> </a:t>
            </a:r>
            <a:r>
              <a:rPr lang="lv-LV" sz="2400" dirty="0" err="1" smtClean="0"/>
              <a:t>Italy</a:t>
            </a:r>
            <a:endParaRPr lang="lv-LV" sz="2400" dirty="0" smtClean="0"/>
          </a:p>
          <a:p>
            <a:pPr algn="just"/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45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blamed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unsuccessful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agreement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concluded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after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mediation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Answer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case-law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In</a:t>
            </a:r>
            <a:r>
              <a:rPr lang="lv-LV" sz="2400" dirty="0" smtClean="0"/>
              <a:t> Latvia: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</a:t>
            </a:r>
            <a:r>
              <a:rPr lang="lv-LV" sz="2400" dirty="0" err="1" smtClean="0"/>
              <a:t>enter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agreement</a:t>
            </a:r>
            <a:r>
              <a:rPr lang="lv-LV" sz="2400" dirty="0" smtClean="0"/>
              <a:t>.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</a:t>
            </a:r>
            <a:r>
              <a:rPr lang="lv-LV" sz="2400" dirty="0" err="1" smtClean="0"/>
              <a:t>are</a:t>
            </a:r>
            <a:r>
              <a:rPr lang="lv-LV" sz="2400" dirty="0" smtClean="0"/>
              <a:t> </a:t>
            </a:r>
            <a:r>
              <a:rPr lang="lv-LV" sz="2400" dirty="0" err="1" smtClean="0"/>
              <a:t>liable</a:t>
            </a:r>
            <a:r>
              <a:rPr lang="lv-LV" sz="2400" dirty="0" smtClean="0"/>
              <a:t>, </a:t>
            </a:r>
            <a:r>
              <a:rPr lang="lv-LV" sz="2400" dirty="0" err="1" smtClean="0"/>
              <a:t>not</a:t>
            </a:r>
            <a:r>
              <a:rPr lang="lv-LV" sz="2400" dirty="0" smtClean="0"/>
              <a:t> mediator</a:t>
            </a:r>
          </a:p>
          <a:p>
            <a:pPr algn="just"/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Italy</a:t>
            </a:r>
            <a:r>
              <a:rPr lang="lv-LV" sz="2400" dirty="0" smtClean="0"/>
              <a:t>: </a:t>
            </a:r>
            <a:r>
              <a:rPr lang="lv-LV" sz="2400" dirty="0" err="1" smtClean="0"/>
              <a:t>Inheritance</a:t>
            </a:r>
            <a:r>
              <a:rPr lang="lv-LV" sz="2400" dirty="0" smtClean="0"/>
              <a:t> </a:t>
            </a:r>
            <a:r>
              <a:rPr lang="lv-LV" sz="2400" dirty="0" err="1" smtClean="0"/>
              <a:t>Law</a:t>
            </a:r>
            <a:r>
              <a:rPr lang="lv-LV" sz="2400" dirty="0" smtClean="0"/>
              <a:t> </a:t>
            </a:r>
            <a:r>
              <a:rPr lang="lv-LV" sz="2400" dirty="0" err="1" smtClean="0"/>
              <a:t>case</a:t>
            </a:r>
            <a:r>
              <a:rPr lang="lv-LV" sz="2400" dirty="0" smtClean="0"/>
              <a:t> – a </a:t>
            </a:r>
            <a:r>
              <a:rPr lang="lv-LV" sz="2400" dirty="0" err="1" smtClean="0"/>
              <a:t>court</a:t>
            </a:r>
            <a:r>
              <a:rPr lang="lv-LV" sz="2400" dirty="0" smtClean="0"/>
              <a:t> </a:t>
            </a:r>
            <a:r>
              <a:rPr lang="lv-LV" sz="2400" dirty="0" err="1" smtClean="0"/>
              <a:t>finds</a:t>
            </a:r>
            <a:r>
              <a:rPr lang="lv-LV" sz="2400" dirty="0" smtClean="0"/>
              <a:t> mediator </a:t>
            </a:r>
            <a:r>
              <a:rPr lang="lv-LV" sz="2400" dirty="0" err="1" smtClean="0"/>
              <a:t>liable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leading</a:t>
            </a:r>
            <a:r>
              <a:rPr lang="lv-LV" sz="2400" dirty="0" smtClean="0"/>
              <a:t>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to </a:t>
            </a:r>
            <a:r>
              <a:rPr lang="lv-LV" sz="2400" dirty="0" err="1" smtClean="0"/>
              <a:t>unsuccessful</a:t>
            </a:r>
            <a:r>
              <a:rPr lang="lv-LV" sz="2400" dirty="0" smtClean="0"/>
              <a:t> </a:t>
            </a:r>
            <a:r>
              <a:rPr lang="lv-LV" sz="2400" dirty="0" err="1" smtClean="0"/>
              <a:t>agreement</a:t>
            </a:r>
            <a:r>
              <a:rPr lang="lv-LV" sz="2400" dirty="0" smtClean="0"/>
              <a:t> </a:t>
            </a:r>
            <a:r>
              <a:rPr lang="lv-LV" sz="2400" dirty="0" err="1" smtClean="0"/>
              <a:t>concluded</a:t>
            </a:r>
            <a:r>
              <a:rPr lang="lv-LV" sz="2400" dirty="0" smtClean="0"/>
              <a:t> </a:t>
            </a:r>
            <a:r>
              <a:rPr lang="lv-LV" sz="2400" dirty="0" err="1" smtClean="0"/>
              <a:t>after</a:t>
            </a:r>
            <a:r>
              <a:rPr lang="lv-LV" sz="2400" dirty="0" smtClean="0"/>
              <a:t> </a:t>
            </a:r>
            <a:r>
              <a:rPr lang="lv-LV" sz="2400" dirty="0" err="1" smtClean="0"/>
              <a:t>mediation</a:t>
            </a:r>
            <a:r>
              <a:rPr lang="lv-LV" sz="2400" dirty="0" smtClean="0"/>
              <a:t> (</a:t>
            </a:r>
            <a:r>
              <a:rPr lang="lv-LV" sz="2400" dirty="0" err="1" smtClean="0"/>
              <a:t>despite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fact</a:t>
            </a:r>
            <a:r>
              <a:rPr lang="lv-LV" sz="2400" dirty="0" smtClean="0"/>
              <a:t>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</a:t>
            </a:r>
            <a:r>
              <a:rPr lang="lv-LV" sz="2400" dirty="0" err="1" smtClean="0"/>
              <a:t>were</a:t>
            </a:r>
            <a:r>
              <a:rPr lang="lv-LV" sz="2400" dirty="0" smtClean="0"/>
              <a:t> </a:t>
            </a:r>
            <a:r>
              <a:rPr lang="lv-LV" sz="2400" dirty="0" err="1" smtClean="0"/>
              <a:t>legally</a:t>
            </a:r>
            <a:r>
              <a:rPr lang="lv-LV" sz="2400" dirty="0" smtClean="0"/>
              <a:t> </a:t>
            </a:r>
            <a:r>
              <a:rPr lang="lv-LV" sz="2400" dirty="0" err="1" smtClean="0"/>
              <a:t>advised</a:t>
            </a:r>
            <a:r>
              <a:rPr lang="lv-LV" sz="2400" dirty="0" smtClean="0"/>
              <a:t> </a:t>
            </a:r>
            <a:r>
              <a:rPr lang="lv-LV" sz="2400" dirty="0" err="1" smtClean="0"/>
              <a:t>by</a:t>
            </a:r>
            <a:r>
              <a:rPr lang="lv-LV" sz="2400" dirty="0" smtClean="0"/>
              <a:t> </a:t>
            </a:r>
            <a:r>
              <a:rPr lang="lv-LV" sz="2400" dirty="0" err="1" smtClean="0"/>
              <a:t>their</a:t>
            </a:r>
            <a:r>
              <a:rPr lang="lv-LV" sz="2400" dirty="0" smtClean="0"/>
              <a:t> </a:t>
            </a:r>
            <a:r>
              <a:rPr lang="lv-LV" sz="2400" dirty="0" err="1" smtClean="0"/>
              <a:t>private</a:t>
            </a:r>
            <a:r>
              <a:rPr lang="lv-LV" sz="2400" dirty="0" smtClean="0"/>
              <a:t> </a:t>
            </a:r>
            <a:r>
              <a:rPr lang="lv-LV" sz="2400" dirty="0" err="1" smtClean="0"/>
              <a:t>lawyers</a:t>
            </a:r>
            <a:r>
              <a:rPr lang="lv-LV" sz="2400" dirty="0" smtClean="0"/>
              <a:t>). «A mediator </a:t>
            </a:r>
            <a:r>
              <a:rPr lang="lv-LV" sz="2400" dirty="0" err="1" smtClean="0"/>
              <a:t>shall</a:t>
            </a:r>
            <a:r>
              <a:rPr lang="lv-LV" sz="2400" dirty="0" smtClean="0"/>
              <a:t> </a:t>
            </a:r>
            <a:r>
              <a:rPr lang="lv-LV" sz="2400" dirty="0" err="1" smtClean="0"/>
              <a:t>ensure</a:t>
            </a:r>
            <a:r>
              <a:rPr lang="lv-LV" sz="2400" dirty="0" smtClean="0"/>
              <a:t> </a:t>
            </a:r>
            <a:r>
              <a:rPr lang="lv-LV" sz="2400" dirty="0" err="1" smtClean="0"/>
              <a:t>form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contents</a:t>
            </a:r>
            <a:r>
              <a:rPr lang="lv-LV" sz="2400" dirty="0" smtClean="0"/>
              <a:t> </a:t>
            </a:r>
            <a:r>
              <a:rPr lang="lv-LV" sz="2400" dirty="0" err="1" smtClean="0"/>
              <a:t>requirements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validity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agreement</a:t>
            </a:r>
            <a:r>
              <a:rPr lang="lv-LV" sz="2400" dirty="0" smtClean="0"/>
              <a:t>» </a:t>
            </a:r>
          </a:p>
          <a:p>
            <a:pPr algn="just"/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34621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Mandatory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civil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liability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insurance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mediators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Society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legal</a:t>
            </a:r>
            <a:r>
              <a:rPr lang="lv-LV" sz="2400" dirty="0" smtClean="0"/>
              <a:t> </a:t>
            </a:r>
            <a:r>
              <a:rPr lang="lv-LV" sz="2400" dirty="0" err="1" smtClean="0"/>
              <a:t>environment</a:t>
            </a:r>
            <a:r>
              <a:rPr lang="lv-LV" sz="2400" dirty="0" smtClean="0"/>
              <a:t> </a:t>
            </a:r>
          </a:p>
          <a:p>
            <a:pPr algn="just"/>
            <a:r>
              <a:rPr lang="lv-LV" sz="2400" dirty="0" smtClean="0"/>
              <a:t>No </a:t>
            </a:r>
            <a:r>
              <a:rPr lang="lv-LV" sz="2400" dirty="0" err="1" smtClean="0"/>
              <a:t>mandatory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 </a:t>
            </a:r>
            <a:r>
              <a:rPr lang="lv-LV" sz="2400" dirty="0" err="1" smtClean="0"/>
              <a:t>insurance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mediators </a:t>
            </a:r>
            <a:r>
              <a:rPr lang="lv-LV" sz="2400" dirty="0" err="1" smtClean="0"/>
              <a:t>in</a:t>
            </a:r>
            <a:r>
              <a:rPr lang="lv-LV" sz="2400" dirty="0" smtClean="0"/>
              <a:t> Latvia (</a:t>
            </a:r>
            <a:r>
              <a:rPr lang="lv-LV" sz="2400" dirty="0" err="1" smtClean="0"/>
              <a:t>neither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advocates</a:t>
            </a:r>
            <a:r>
              <a:rPr lang="lv-LV" sz="2400" dirty="0" smtClean="0"/>
              <a:t>)</a:t>
            </a:r>
          </a:p>
          <a:p>
            <a:pPr algn="just"/>
            <a:r>
              <a:rPr lang="lv-LV" sz="2400" dirty="0" err="1" smtClean="0"/>
              <a:t>There</a:t>
            </a:r>
            <a:r>
              <a:rPr lang="lv-LV" sz="2400" dirty="0" smtClean="0"/>
              <a:t> </a:t>
            </a:r>
            <a:r>
              <a:rPr lang="lv-LV" sz="2400" dirty="0" err="1" smtClean="0"/>
              <a:t>is</a:t>
            </a:r>
            <a:r>
              <a:rPr lang="lv-LV" sz="2400" dirty="0" smtClean="0"/>
              <a:t> </a:t>
            </a:r>
            <a:r>
              <a:rPr lang="lv-LV" sz="2400" dirty="0" err="1" smtClean="0"/>
              <a:t>mandatory</a:t>
            </a:r>
            <a:r>
              <a:rPr lang="lv-LV" sz="2400" dirty="0" smtClean="0"/>
              <a:t> </a:t>
            </a:r>
            <a:r>
              <a:rPr lang="lv-LV" sz="2400" dirty="0" err="1" smtClean="0"/>
              <a:t>civil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 </a:t>
            </a:r>
            <a:r>
              <a:rPr lang="lv-LV" sz="2400" dirty="0" err="1" smtClean="0"/>
              <a:t>insurance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Italy</a:t>
            </a:r>
            <a:r>
              <a:rPr lang="lv-LV" sz="2400" dirty="0" smtClean="0"/>
              <a:t>,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Netherlands</a:t>
            </a:r>
            <a:r>
              <a:rPr lang="lv-LV" sz="2400" dirty="0" smtClean="0"/>
              <a:t>, </a:t>
            </a:r>
            <a:r>
              <a:rPr lang="lv-LV" sz="2400" dirty="0" err="1" smtClean="0"/>
              <a:t>Austria</a:t>
            </a:r>
            <a:endParaRPr lang="lv-LV" sz="2400" dirty="0" smtClean="0"/>
          </a:p>
          <a:p>
            <a:pPr algn="just"/>
            <a:r>
              <a:rPr lang="lv-LV" sz="2400" dirty="0" smtClean="0"/>
              <a:t>EUR 400.000 (</a:t>
            </a:r>
            <a:r>
              <a:rPr lang="lv-LV" sz="2400" dirty="0" err="1" smtClean="0"/>
              <a:t>Austria</a:t>
            </a:r>
            <a:r>
              <a:rPr lang="lv-LV" sz="2400" dirty="0" smtClean="0"/>
              <a:t>) – EUR 500.000 </a:t>
            </a:r>
            <a:r>
              <a:rPr lang="lv-LV" sz="2400" dirty="0" err="1" smtClean="0"/>
              <a:t>insured</a:t>
            </a:r>
            <a:r>
              <a:rPr lang="lv-LV" sz="2400" dirty="0" smtClean="0"/>
              <a:t> </a:t>
            </a:r>
            <a:r>
              <a:rPr lang="lv-LV" sz="2400" dirty="0" err="1" smtClean="0"/>
              <a:t>sum</a:t>
            </a:r>
            <a:r>
              <a:rPr lang="lv-LV" sz="2400" dirty="0" smtClean="0"/>
              <a:t> (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comparison</a:t>
            </a:r>
            <a:r>
              <a:rPr lang="lv-LV" sz="2400" dirty="0" smtClean="0"/>
              <a:t> EUR 71.000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notaries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Latvia) </a:t>
            </a:r>
          </a:p>
          <a:p>
            <a:pPr algn="just"/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98960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Different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treatment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liability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For</a:t>
            </a:r>
            <a:r>
              <a:rPr lang="lv-LV" sz="2400" dirty="0" smtClean="0"/>
              <a:t> process </a:t>
            </a:r>
            <a:r>
              <a:rPr lang="lv-LV" sz="2400" dirty="0" err="1" smtClean="0"/>
              <a:t>organization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contents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agreement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ethical</a:t>
            </a:r>
            <a:r>
              <a:rPr lang="lv-LV" sz="2400" dirty="0" smtClean="0"/>
              <a:t> </a:t>
            </a:r>
            <a:r>
              <a:rPr lang="lv-LV" sz="2400" dirty="0" err="1" smtClean="0"/>
              <a:t>issues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side</a:t>
            </a:r>
            <a:r>
              <a:rPr lang="lv-LV" sz="2400" dirty="0" smtClean="0"/>
              <a:t> </a:t>
            </a:r>
            <a:r>
              <a:rPr lang="lv-LV" sz="2400" dirty="0" err="1" smtClean="0"/>
              <a:t>effects</a:t>
            </a: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301044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Two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opposite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extremes</a:t>
            </a:r>
            <a:endParaRPr lang="lv-LV" sz="5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6693584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 err="1" smtClean="0"/>
                        <a:t>Demands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towards</a:t>
                      </a:r>
                      <a:r>
                        <a:rPr lang="lv-LV" dirty="0" smtClean="0"/>
                        <a:t> a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baseline="0" dirty="0" err="1" smtClean="0"/>
                        <a:t>profession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baseline="0" dirty="0" err="1" smtClean="0"/>
                        <a:t>of</a:t>
                      </a:r>
                      <a:r>
                        <a:rPr lang="lv-LV" baseline="0" dirty="0" smtClean="0"/>
                        <a:t> mediator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err="1" smtClean="0"/>
                        <a:t>Subject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of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liability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A</a:t>
                      </a:r>
                      <a:r>
                        <a:rPr lang="lv-LV" baseline="0" dirty="0" smtClean="0"/>
                        <a:t> mediator </a:t>
                      </a:r>
                      <a:r>
                        <a:rPr lang="lv-LV" baseline="0" dirty="0" err="1" smtClean="0"/>
                        <a:t>is</a:t>
                      </a:r>
                      <a:r>
                        <a:rPr lang="lv-LV" baseline="0" dirty="0" smtClean="0"/>
                        <a:t> a «</a:t>
                      </a:r>
                      <a:r>
                        <a:rPr lang="lv-LV" baseline="0" dirty="0" err="1" smtClean="0"/>
                        <a:t>result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baseline="0" dirty="0" err="1" smtClean="0"/>
                        <a:t>free</a:t>
                      </a:r>
                      <a:r>
                        <a:rPr lang="lv-LV" baseline="0" dirty="0" smtClean="0"/>
                        <a:t> </a:t>
                      </a:r>
                      <a:r>
                        <a:rPr lang="lv-LV" baseline="0" dirty="0" err="1" smtClean="0"/>
                        <a:t>profession</a:t>
                      </a:r>
                      <a:r>
                        <a:rPr lang="lv-LV" baseline="0" dirty="0" smtClean="0"/>
                        <a:t>»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A </a:t>
                      </a:r>
                      <a:r>
                        <a:rPr lang="lv-LV" dirty="0" err="1" smtClean="0"/>
                        <a:t>client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is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liable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for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any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result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of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mediation</a:t>
                      </a:r>
                      <a:endParaRPr lang="lv-LV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 smtClean="0"/>
                        <a:t>A mediator </a:t>
                      </a:r>
                      <a:r>
                        <a:rPr lang="lv-LV" dirty="0" err="1" smtClean="0"/>
                        <a:t>is</a:t>
                      </a:r>
                      <a:r>
                        <a:rPr lang="lv-LV" dirty="0" smtClean="0"/>
                        <a:t> a </a:t>
                      </a:r>
                      <a:r>
                        <a:rPr lang="lv-LV" dirty="0" err="1" smtClean="0"/>
                        <a:t>profession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of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excellency</a:t>
                      </a:r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 smtClean="0"/>
                        <a:t>A mediator </a:t>
                      </a:r>
                      <a:r>
                        <a:rPr lang="lv-LV" dirty="0" err="1" smtClean="0"/>
                        <a:t>is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liable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for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any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result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of</a:t>
                      </a:r>
                      <a:r>
                        <a:rPr lang="lv-LV" dirty="0" smtClean="0"/>
                        <a:t> </a:t>
                      </a:r>
                      <a:r>
                        <a:rPr lang="lv-LV" dirty="0" err="1" smtClean="0"/>
                        <a:t>mediation</a:t>
                      </a:r>
                      <a:endParaRPr lang="lv-LV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49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b="1" dirty="0" err="1" smtClean="0"/>
              <a:t>Leadership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is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about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taking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responsibility</a:t>
            </a:r>
            <a:r>
              <a:rPr lang="lv-LV" sz="2800" b="1" dirty="0" smtClean="0"/>
              <a:t>, </a:t>
            </a:r>
            <a:r>
              <a:rPr lang="lv-LV" sz="2800" b="1" dirty="0" err="1" smtClean="0"/>
              <a:t>not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making</a:t>
            </a:r>
            <a:r>
              <a:rPr lang="lv-LV" sz="2800" b="1" dirty="0" smtClean="0"/>
              <a:t> </a:t>
            </a:r>
            <a:r>
              <a:rPr lang="lv-LV" sz="2800" b="1" dirty="0" err="1" smtClean="0"/>
              <a:t>excuses</a:t>
            </a:r>
            <a:r>
              <a:rPr lang="lv-LV" sz="2800" b="1" dirty="0" smtClean="0"/>
              <a:t/>
            </a:r>
            <a:br>
              <a:rPr lang="lv-LV" sz="2800" b="1" dirty="0" smtClean="0"/>
            </a:br>
            <a:r>
              <a:rPr lang="lv-LV" sz="2400" b="1" dirty="0" smtClean="0"/>
              <a:t>(</a:t>
            </a:r>
            <a:r>
              <a:rPr lang="lv-LV" sz="2400" b="1" dirty="0" err="1" smtClean="0"/>
              <a:t>Mitt</a:t>
            </a:r>
            <a:r>
              <a:rPr lang="lv-LV" sz="2400" b="1" dirty="0" smtClean="0"/>
              <a:t> </a:t>
            </a:r>
            <a:r>
              <a:rPr lang="lv-LV" sz="2400" b="1" dirty="0" err="1" smtClean="0"/>
              <a:t>Romney</a:t>
            </a:r>
            <a:r>
              <a:rPr lang="lv-LV" sz="2400" b="1" dirty="0" smtClean="0"/>
              <a:t>)</a:t>
            </a:r>
            <a:endParaRPr lang="lv-LV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lv-LV" sz="4000" b="1" dirty="0" smtClean="0"/>
          </a:p>
          <a:p>
            <a:pPr marL="0" indent="0" algn="ctr">
              <a:buNone/>
            </a:pPr>
            <a:r>
              <a:rPr lang="lv-LV" sz="4000" b="1" dirty="0" err="1" smtClean="0"/>
              <a:t>Thank</a:t>
            </a:r>
            <a:r>
              <a:rPr lang="lv-LV" sz="4000" b="1" dirty="0" smtClean="0"/>
              <a:t> </a:t>
            </a:r>
            <a:r>
              <a:rPr lang="lv-LV" sz="4000" b="1" dirty="0" err="1" smtClean="0"/>
              <a:t>you</a:t>
            </a:r>
            <a:r>
              <a:rPr lang="lv-LV" sz="4000" b="1" dirty="0"/>
              <a:t> </a:t>
            </a:r>
            <a:r>
              <a:rPr lang="lv-LV" sz="4000" b="1" dirty="0" err="1" smtClean="0"/>
              <a:t>for</a:t>
            </a:r>
            <a:r>
              <a:rPr lang="lv-LV" sz="4000" b="1" dirty="0" smtClean="0"/>
              <a:t> </a:t>
            </a:r>
            <a:r>
              <a:rPr lang="lv-LV" sz="4000" b="1" dirty="0" err="1" smtClean="0"/>
              <a:t>your</a:t>
            </a:r>
            <a:r>
              <a:rPr lang="lv-LV" sz="4000" b="1" dirty="0" smtClean="0"/>
              <a:t> </a:t>
            </a:r>
            <a:r>
              <a:rPr lang="lv-LV" sz="4000" b="1" dirty="0" err="1" smtClean="0"/>
              <a:t>attention</a:t>
            </a:r>
            <a:r>
              <a:rPr lang="lv-LV" sz="4000" b="1" dirty="0" smtClean="0"/>
              <a:t>!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682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How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dangerous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mediator?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400" dirty="0" err="1" smtClean="0"/>
              <a:t>How</a:t>
            </a:r>
            <a:r>
              <a:rPr lang="lv-LV" sz="2400" dirty="0" smtClean="0"/>
              <a:t> </a:t>
            </a:r>
            <a:r>
              <a:rPr lang="lv-LV" sz="2400" dirty="0" err="1" smtClean="0"/>
              <a:t>much</a:t>
            </a:r>
            <a:r>
              <a:rPr lang="lv-LV" sz="2400" dirty="0" smtClean="0"/>
              <a:t> </a:t>
            </a:r>
            <a:r>
              <a:rPr lang="lv-LV" sz="2400" dirty="0" err="1" smtClean="0"/>
              <a:t>harm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damages</a:t>
            </a:r>
            <a:r>
              <a:rPr lang="lv-LV" sz="2400" dirty="0" smtClean="0"/>
              <a:t> </a:t>
            </a:r>
            <a:r>
              <a:rPr lang="lv-LV" sz="2400" dirty="0" err="1" smtClean="0"/>
              <a:t>can</a:t>
            </a:r>
            <a:r>
              <a:rPr lang="lv-LV" sz="2400" dirty="0" smtClean="0"/>
              <a:t> </a:t>
            </a:r>
            <a:r>
              <a:rPr lang="lv-LV" sz="2400" dirty="0" err="1" smtClean="0"/>
              <a:t>possibly</a:t>
            </a:r>
            <a:r>
              <a:rPr lang="lv-LV" sz="2400" dirty="0" smtClean="0"/>
              <a:t> a mediator do to a </a:t>
            </a:r>
            <a:r>
              <a:rPr lang="lv-LV" sz="2400" dirty="0" err="1" smtClean="0"/>
              <a:t>client</a:t>
            </a:r>
            <a:r>
              <a:rPr lang="lv-LV" sz="2400" dirty="0" smtClean="0"/>
              <a:t> </a:t>
            </a:r>
            <a:r>
              <a:rPr lang="lv-LV" sz="2400" dirty="0" err="1" smtClean="0"/>
              <a:t>before</a:t>
            </a:r>
            <a:r>
              <a:rPr lang="lv-LV" sz="2400" dirty="0" smtClean="0"/>
              <a:t>, </a:t>
            </a:r>
            <a:r>
              <a:rPr lang="lv-LV" sz="2400" dirty="0" err="1" smtClean="0"/>
              <a:t>during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after</a:t>
            </a:r>
            <a:r>
              <a:rPr lang="lv-LV" sz="2400" dirty="0" smtClean="0"/>
              <a:t> </a:t>
            </a:r>
            <a:r>
              <a:rPr lang="lv-LV" sz="2400" dirty="0" err="1" smtClean="0"/>
              <a:t>mediation</a:t>
            </a:r>
            <a:r>
              <a:rPr lang="lv-LV" sz="2400" dirty="0" smtClean="0"/>
              <a:t>?</a:t>
            </a:r>
          </a:p>
          <a:p>
            <a:pPr algn="just"/>
            <a:r>
              <a:rPr lang="lv-LV" sz="2400" dirty="0" err="1" smtClean="0"/>
              <a:t>Understanding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civil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mediators </a:t>
            </a:r>
            <a:r>
              <a:rPr lang="lv-LV" sz="2400" dirty="0" err="1" smtClean="0"/>
              <a:t>differs</a:t>
            </a:r>
            <a:r>
              <a:rPr lang="lv-LV" sz="2400" dirty="0" smtClean="0"/>
              <a:t> </a:t>
            </a:r>
            <a:r>
              <a:rPr lang="lv-LV" sz="2400" dirty="0" err="1" smtClean="0"/>
              <a:t>significantly</a:t>
            </a:r>
            <a:r>
              <a:rPr lang="lv-LV" sz="2400" dirty="0" smtClean="0"/>
              <a:t> </a:t>
            </a:r>
            <a:r>
              <a:rPr lang="lv-LV" sz="2400" dirty="0" err="1" smtClean="0"/>
              <a:t>across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world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even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EU</a:t>
            </a:r>
          </a:p>
          <a:p>
            <a:pPr algn="just"/>
            <a:r>
              <a:rPr lang="lv-LV" sz="2400" dirty="0" err="1" smtClean="0"/>
              <a:t>Differences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 </a:t>
            </a:r>
            <a:r>
              <a:rPr lang="lv-LV" sz="2400" dirty="0" err="1" smtClean="0"/>
              <a:t>level</a:t>
            </a:r>
            <a:r>
              <a:rPr lang="lv-LV" sz="2400" dirty="0" smtClean="0"/>
              <a:t> </a:t>
            </a:r>
            <a:r>
              <a:rPr lang="lv-LV" sz="2400" dirty="0" err="1" smtClean="0"/>
              <a:t>hamper</a:t>
            </a:r>
            <a:r>
              <a:rPr lang="lv-LV" sz="2400" dirty="0" smtClean="0"/>
              <a:t> </a:t>
            </a:r>
            <a:r>
              <a:rPr lang="lv-LV" sz="2400" dirty="0" err="1" smtClean="0"/>
              <a:t>free</a:t>
            </a:r>
            <a:r>
              <a:rPr lang="lv-LV" sz="2400" dirty="0" smtClean="0"/>
              <a:t> </a:t>
            </a:r>
            <a:r>
              <a:rPr lang="lv-LV" sz="2400" dirty="0" err="1" smtClean="0"/>
              <a:t>movement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services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EU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7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What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society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demands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from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any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professional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a mediator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included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400" dirty="0" err="1" smtClean="0"/>
              <a:t>Protection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Certainty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Guarantees</a:t>
            </a:r>
            <a:endParaRPr lang="lv-LV" sz="2400" dirty="0"/>
          </a:p>
          <a:p>
            <a:pPr algn="just"/>
            <a:r>
              <a:rPr lang="lv-LV" sz="2400" dirty="0" err="1" smtClean="0"/>
              <a:t>Predictability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Professionalism</a:t>
            </a:r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185067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Mediation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directive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v-LV" sz="2400" dirty="0" err="1" smtClean="0"/>
              <a:t>Directive</a:t>
            </a:r>
            <a:r>
              <a:rPr lang="lv-LV" sz="2400" dirty="0" smtClean="0"/>
              <a:t> 2008/52/EC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European</a:t>
            </a:r>
            <a:r>
              <a:rPr lang="lv-LV" sz="2400" dirty="0" smtClean="0"/>
              <a:t> </a:t>
            </a:r>
            <a:r>
              <a:rPr lang="lv-LV" sz="2400" dirty="0" err="1" smtClean="0"/>
              <a:t>Parliament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Council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Adopted</a:t>
            </a:r>
            <a:r>
              <a:rPr lang="lv-LV" sz="2400" dirty="0" smtClean="0"/>
              <a:t> </a:t>
            </a:r>
            <a:r>
              <a:rPr lang="lv-LV" sz="2400" dirty="0" err="1" smtClean="0"/>
              <a:t>on</a:t>
            </a:r>
            <a:r>
              <a:rPr lang="lv-LV" sz="2400" dirty="0" smtClean="0"/>
              <a:t> 21 </a:t>
            </a:r>
            <a:r>
              <a:rPr lang="lv-LV" sz="2400" dirty="0" err="1" smtClean="0"/>
              <a:t>May</a:t>
            </a:r>
            <a:r>
              <a:rPr lang="lv-LV" sz="2400" dirty="0" smtClean="0"/>
              <a:t> 2008</a:t>
            </a:r>
          </a:p>
          <a:p>
            <a:pPr algn="just"/>
            <a:r>
              <a:rPr lang="lv-LV" sz="2400" dirty="0" err="1" smtClean="0"/>
              <a:t>Had</a:t>
            </a:r>
            <a:r>
              <a:rPr lang="lv-LV" sz="2400" dirty="0" smtClean="0"/>
              <a:t> to </a:t>
            </a:r>
            <a:r>
              <a:rPr lang="lv-LV" sz="2400" dirty="0" err="1" smtClean="0"/>
              <a:t>be</a:t>
            </a:r>
            <a:r>
              <a:rPr lang="lv-LV" sz="2400" dirty="0" smtClean="0"/>
              <a:t> </a:t>
            </a:r>
            <a:r>
              <a:rPr lang="lv-LV" sz="2400" dirty="0" err="1" smtClean="0"/>
              <a:t>implemented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national</a:t>
            </a:r>
            <a:r>
              <a:rPr lang="lv-LV" sz="2400" dirty="0" smtClean="0"/>
              <a:t> </a:t>
            </a:r>
            <a:r>
              <a:rPr lang="lv-LV" sz="2400" dirty="0" err="1" smtClean="0"/>
              <a:t>legal</a:t>
            </a:r>
            <a:r>
              <a:rPr lang="lv-LV" sz="2400" dirty="0" smtClean="0"/>
              <a:t> </a:t>
            </a:r>
            <a:r>
              <a:rPr lang="lv-LV" sz="2400" dirty="0" err="1" smtClean="0"/>
              <a:t>enactments</a:t>
            </a:r>
            <a:r>
              <a:rPr lang="lv-LV" sz="2400" dirty="0" smtClean="0"/>
              <a:t> </a:t>
            </a:r>
            <a:r>
              <a:rPr lang="lv-LV" sz="2400" dirty="0" err="1" smtClean="0"/>
              <a:t>before</a:t>
            </a:r>
            <a:r>
              <a:rPr lang="lv-LV" sz="2400" dirty="0" smtClean="0"/>
              <a:t> 21 </a:t>
            </a:r>
            <a:r>
              <a:rPr lang="lv-LV" sz="2400" dirty="0" err="1" smtClean="0"/>
              <a:t>May</a:t>
            </a:r>
            <a:r>
              <a:rPr lang="lv-LV" sz="2400" dirty="0" smtClean="0"/>
              <a:t> 2011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990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Mediation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directive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lv-LV" sz="2400" dirty="0" smtClean="0"/>
              <a:t>Terms «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», «</a:t>
            </a:r>
            <a:r>
              <a:rPr lang="lv-LV" sz="2400" dirty="0" err="1" smtClean="0"/>
              <a:t>responsibility</a:t>
            </a:r>
            <a:r>
              <a:rPr lang="lv-LV" sz="2400" dirty="0" smtClean="0"/>
              <a:t>» </a:t>
            </a:r>
            <a:r>
              <a:rPr lang="lv-LV" sz="2400" dirty="0" err="1" smtClean="0"/>
              <a:t>and</a:t>
            </a:r>
            <a:r>
              <a:rPr lang="lv-LV" sz="2400" dirty="0" smtClean="0"/>
              <a:t> «</a:t>
            </a:r>
            <a:r>
              <a:rPr lang="lv-LV" sz="2400" dirty="0" err="1" smtClean="0"/>
              <a:t>being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charge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» </a:t>
            </a:r>
            <a:r>
              <a:rPr lang="lv-LV" sz="2400" dirty="0" err="1" smtClean="0"/>
              <a:t>are</a:t>
            </a:r>
            <a:r>
              <a:rPr lang="lv-LV" sz="2400" dirty="0" smtClean="0"/>
              <a:t> </a:t>
            </a:r>
            <a:r>
              <a:rPr lang="lv-LV" sz="2400" dirty="0" err="1" smtClean="0"/>
              <a:t>mentioned</a:t>
            </a:r>
            <a:r>
              <a:rPr lang="lv-LV" sz="2400" dirty="0" smtClean="0"/>
              <a:t> 5 </a:t>
            </a:r>
            <a:r>
              <a:rPr lang="lv-LV" sz="2400" dirty="0" err="1" smtClean="0"/>
              <a:t>times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Directive</a:t>
            </a:r>
            <a:endParaRPr lang="lv-LV" sz="2400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lv-LV" sz="2400" dirty="0" err="1" smtClean="0"/>
              <a:t>Clause</a:t>
            </a:r>
            <a:r>
              <a:rPr lang="lv-LV" sz="2400" dirty="0" smtClean="0"/>
              <a:t> 12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Preamble</a:t>
            </a:r>
            <a:r>
              <a:rPr lang="lv-LV" sz="2400" dirty="0" smtClean="0"/>
              <a:t> (</a:t>
            </a:r>
            <a:r>
              <a:rPr lang="lv-LV" sz="2400" dirty="0" err="1" smtClean="0"/>
              <a:t>about</a:t>
            </a:r>
            <a:r>
              <a:rPr lang="lv-LV" sz="2400" dirty="0" smtClean="0"/>
              <a:t> </a:t>
            </a:r>
            <a:r>
              <a:rPr lang="lv-LV" sz="2400" dirty="0" err="1" smtClean="0"/>
              <a:t>judges</a:t>
            </a:r>
            <a:r>
              <a:rPr lang="lv-LV" sz="2400" dirty="0" smtClean="0"/>
              <a:t> </a:t>
            </a:r>
            <a:r>
              <a:rPr lang="lv-LV" sz="2400" dirty="0" err="1" smtClean="0"/>
              <a:t>who</a:t>
            </a:r>
            <a:r>
              <a:rPr lang="lv-LV" sz="2400" dirty="0" smtClean="0"/>
              <a:t> </a:t>
            </a:r>
            <a:r>
              <a:rPr lang="lv-LV" sz="2400" dirty="0" err="1" smtClean="0"/>
              <a:t>are</a:t>
            </a:r>
            <a:r>
              <a:rPr lang="lv-LV" sz="2400" dirty="0" smtClean="0"/>
              <a:t> </a:t>
            </a:r>
            <a:r>
              <a:rPr lang="lv-LV" sz="2400" dirty="0" err="1" smtClean="0"/>
              <a:t>not</a:t>
            </a:r>
            <a:r>
              <a:rPr lang="lv-LV" sz="2400" dirty="0" smtClean="0"/>
              <a:t> </a:t>
            </a:r>
            <a:r>
              <a:rPr lang="lv-LV" sz="2400" dirty="0" err="1" smtClean="0"/>
              <a:t>responsible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particular</a:t>
            </a:r>
            <a:r>
              <a:rPr lang="lv-LV" sz="2400" dirty="0" smtClean="0"/>
              <a:t> </a:t>
            </a:r>
            <a:r>
              <a:rPr lang="lv-LV" sz="2400" dirty="0" err="1" smtClean="0"/>
              <a:t>judicial</a:t>
            </a:r>
            <a:r>
              <a:rPr lang="lv-LV" sz="2400" dirty="0" smtClean="0"/>
              <a:t> </a:t>
            </a:r>
            <a:r>
              <a:rPr lang="lv-LV" sz="2400" dirty="0" err="1" smtClean="0"/>
              <a:t>proceeding</a:t>
            </a:r>
            <a:r>
              <a:rPr lang="lv-LV" sz="24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lv-LV" sz="2400" dirty="0" err="1" smtClean="0"/>
              <a:t>Clause</a:t>
            </a:r>
            <a:r>
              <a:rPr lang="lv-LV" sz="2400" dirty="0" smtClean="0"/>
              <a:t> 13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Preamble</a:t>
            </a:r>
            <a:r>
              <a:rPr lang="lv-LV" sz="2400" dirty="0" smtClean="0"/>
              <a:t> (</a:t>
            </a:r>
            <a:r>
              <a:rPr lang="lv-LV" sz="2400" dirty="0" err="1" smtClean="0"/>
              <a:t>that</a:t>
            </a:r>
            <a:r>
              <a:rPr lang="lv-LV" sz="2400" dirty="0" smtClean="0"/>
              <a:t>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</a:t>
            </a:r>
            <a:r>
              <a:rPr lang="lv-LV" sz="2400" dirty="0" err="1" smtClean="0"/>
              <a:t>are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charge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process)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lv-LV" sz="2400" dirty="0" err="1" smtClean="0"/>
              <a:t>Clause</a:t>
            </a:r>
            <a:r>
              <a:rPr lang="lv-LV" sz="2400" dirty="0" smtClean="0"/>
              <a:t> 20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Preambe</a:t>
            </a:r>
            <a:r>
              <a:rPr lang="lv-LV" sz="2400" dirty="0" smtClean="0"/>
              <a:t> (</a:t>
            </a:r>
            <a:r>
              <a:rPr lang="lv-LV" sz="2400" dirty="0" err="1" smtClean="0"/>
              <a:t>referring</a:t>
            </a:r>
            <a:r>
              <a:rPr lang="lv-LV" sz="2400" dirty="0" smtClean="0"/>
              <a:t> to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Regulation</a:t>
            </a:r>
            <a:r>
              <a:rPr lang="lv-LV" sz="2400" dirty="0" smtClean="0"/>
              <a:t> 2201/2003 </a:t>
            </a:r>
            <a:r>
              <a:rPr lang="lv-LV" sz="2400" dirty="0" err="1" smtClean="0"/>
              <a:t>on</a:t>
            </a:r>
            <a:r>
              <a:rPr lang="lv-LV" sz="2400" dirty="0" smtClean="0"/>
              <a:t> </a:t>
            </a:r>
            <a:r>
              <a:rPr lang="lv-LV" sz="2400" dirty="0" err="1" smtClean="0"/>
              <a:t>parental</a:t>
            </a:r>
            <a:r>
              <a:rPr lang="lv-LV" sz="2400" dirty="0" smtClean="0"/>
              <a:t> </a:t>
            </a:r>
            <a:r>
              <a:rPr lang="lv-LV" sz="2400" dirty="0" err="1" smtClean="0"/>
              <a:t>responsibility</a:t>
            </a:r>
            <a:r>
              <a:rPr lang="lv-LV" sz="24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lv-LV" sz="2400" dirty="0" err="1" smtClean="0"/>
              <a:t>Article</a:t>
            </a:r>
            <a:r>
              <a:rPr lang="lv-LV" sz="2400" dirty="0" smtClean="0"/>
              <a:t> 1, </a:t>
            </a:r>
            <a:r>
              <a:rPr lang="lv-LV" sz="2400" dirty="0" err="1" smtClean="0"/>
              <a:t>part</a:t>
            </a:r>
            <a:r>
              <a:rPr lang="lv-LV" sz="2400" dirty="0" smtClean="0"/>
              <a:t> 2 (</a:t>
            </a:r>
            <a:r>
              <a:rPr lang="lv-LV" sz="2400" dirty="0" err="1" smtClean="0"/>
              <a:t>where</a:t>
            </a:r>
            <a:r>
              <a:rPr lang="lv-LV" sz="2400" dirty="0" smtClean="0"/>
              <a:t> </a:t>
            </a:r>
            <a:r>
              <a:rPr lang="lv-LV" sz="2400" dirty="0" err="1" smtClean="0"/>
              <a:t>state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 </a:t>
            </a:r>
            <a:r>
              <a:rPr lang="lv-LV" sz="2400" dirty="0" err="1" smtClean="0"/>
              <a:t>is</a:t>
            </a:r>
            <a:r>
              <a:rPr lang="lv-LV" sz="2400" dirty="0" smtClean="0"/>
              <a:t> </a:t>
            </a:r>
            <a:r>
              <a:rPr lang="lv-LV" sz="2400" dirty="0" err="1" smtClean="0"/>
              <a:t>exempted</a:t>
            </a:r>
            <a:r>
              <a:rPr lang="lv-LV" sz="2400" dirty="0" smtClean="0"/>
              <a:t> </a:t>
            </a:r>
            <a:r>
              <a:rPr lang="lv-LV" sz="2400" dirty="0" err="1" smtClean="0"/>
              <a:t>from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scope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this</a:t>
            </a:r>
            <a:r>
              <a:rPr lang="lv-LV" sz="2400" dirty="0" smtClean="0"/>
              <a:t> </a:t>
            </a:r>
            <a:r>
              <a:rPr lang="lv-LV" sz="2400" dirty="0" err="1" smtClean="0"/>
              <a:t>Directive</a:t>
            </a:r>
            <a:r>
              <a:rPr lang="lv-LV" sz="2400" dirty="0" smtClean="0"/>
              <a:t>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lv-LV" sz="2400" dirty="0" err="1" smtClean="0"/>
              <a:t>Article</a:t>
            </a:r>
            <a:r>
              <a:rPr lang="lv-LV" sz="2400" dirty="0" smtClean="0"/>
              <a:t> 3, </a:t>
            </a:r>
            <a:r>
              <a:rPr lang="lv-LV" sz="2400" dirty="0" err="1" smtClean="0"/>
              <a:t>point</a:t>
            </a:r>
            <a:r>
              <a:rPr lang="lv-LV" sz="2400" dirty="0" smtClean="0"/>
              <a:t> (a) (</a:t>
            </a:r>
            <a:r>
              <a:rPr lang="lv-LV" sz="2400" dirty="0" err="1" smtClean="0"/>
              <a:t>again</a:t>
            </a:r>
            <a:r>
              <a:rPr lang="lv-LV" sz="2400" dirty="0" smtClean="0"/>
              <a:t> </a:t>
            </a:r>
            <a:r>
              <a:rPr lang="lv-LV" sz="2400" dirty="0" err="1" smtClean="0"/>
              <a:t>about</a:t>
            </a:r>
            <a:r>
              <a:rPr lang="lv-LV" sz="2400" dirty="0" smtClean="0"/>
              <a:t> </a:t>
            </a:r>
            <a:r>
              <a:rPr lang="lv-LV" sz="2400" dirty="0" err="1" smtClean="0"/>
              <a:t>judges</a:t>
            </a:r>
            <a:r>
              <a:rPr lang="lv-LV" sz="2400" dirty="0" smtClean="0"/>
              <a:t> </a:t>
            </a:r>
            <a:r>
              <a:rPr lang="lv-LV" sz="2400" dirty="0" err="1" smtClean="0"/>
              <a:t>who</a:t>
            </a:r>
            <a:r>
              <a:rPr lang="lv-LV" sz="2400" dirty="0" smtClean="0"/>
              <a:t> </a:t>
            </a:r>
            <a:r>
              <a:rPr lang="lv-LV" sz="2400" dirty="0" err="1" smtClean="0"/>
              <a:t>are</a:t>
            </a:r>
            <a:r>
              <a:rPr lang="lv-LV" sz="2400" dirty="0" smtClean="0"/>
              <a:t> </a:t>
            </a:r>
            <a:r>
              <a:rPr lang="lv-LV" sz="2400" dirty="0" err="1" smtClean="0"/>
              <a:t>not</a:t>
            </a:r>
            <a:r>
              <a:rPr lang="lv-LV" sz="2400" dirty="0" smtClean="0"/>
              <a:t> </a:t>
            </a:r>
            <a:r>
              <a:rPr lang="lv-LV" sz="2400" dirty="0" err="1" smtClean="0"/>
              <a:t>responsible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particular</a:t>
            </a:r>
            <a:r>
              <a:rPr lang="lv-LV" sz="2400" dirty="0" smtClean="0"/>
              <a:t> </a:t>
            </a:r>
            <a:r>
              <a:rPr lang="lv-LV" sz="2400" dirty="0" err="1" smtClean="0"/>
              <a:t>judicial</a:t>
            </a:r>
            <a:r>
              <a:rPr lang="lv-LV" sz="2400" dirty="0" smtClean="0"/>
              <a:t> </a:t>
            </a:r>
            <a:r>
              <a:rPr lang="lv-LV" sz="2400" dirty="0" err="1" smtClean="0"/>
              <a:t>proceeding</a:t>
            </a:r>
            <a:r>
              <a:rPr lang="lv-LV" sz="2400" dirty="0" smtClean="0"/>
              <a:t>)</a:t>
            </a:r>
          </a:p>
          <a:p>
            <a:pPr algn="just"/>
            <a:r>
              <a:rPr lang="lv-LV" sz="2400" dirty="0" err="1" smtClean="0"/>
              <a:t>Nothing</a:t>
            </a:r>
            <a:r>
              <a:rPr lang="lv-LV" sz="2400" dirty="0" smtClean="0"/>
              <a:t> </a:t>
            </a:r>
            <a:r>
              <a:rPr lang="lv-LV" sz="2400" dirty="0" err="1" smtClean="0"/>
              <a:t>about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mediators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936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Various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obligations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mediators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/>
              <a:t>Mediators’ </a:t>
            </a:r>
            <a:r>
              <a:rPr lang="lv-LV" sz="2400" dirty="0" err="1" smtClean="0"/>
              <a:t>obligations</a:t>
            </a:r>
            <a:r>
              <a:rPr lang="lv-LV" sz="2400" dirty="0" smtClean="0"/>
              <a:t> </a:t>
            </a:r>
            <a:r>
              <a:rPr lang="lv-LV" sz="2400" dirty="0" err="1" smtClean="0"/>
              <a:t>in</a:t>
            </a:r>
            <a:r>
              <a:rPr lang="lv-LV" sz="2400" dirty="0" smtClean="0"/>
              <a:t> </a:t>
            </a:r>
            <a:r>
              <a:rPr lang="lv-LV" sz="2400" dirty="0" err="1" smtClean="0"/>
              <a:t>general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Formal</a:t>
            </a:r>
            <a:r>
              <a:rPr lang="lv-LV" sz="2400" dirty="0" smtClean="0"/>
              <a:t> </a:t>
            </a:r>
            <a:r>
              <a:rPr lang="lv-LV" sz="2400" dirty="0" err="1" smtClean="0"/>
              <a:t>obligations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Facilitative</a:t>
            </a:r>
            <a:r>
              <a:rPr lang="lv-LV" sz="2400" dirty="0" smtClean="0"/>
              <a:t> </a:t>
            </a:r>
            <a:r>
              <a:rPr lang="lv-LV" sz="2400" dirty="0" err="1" smtClean="0"/>
              <a:t>obligations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Evaluation</a:t>
            </a:r>
            <a:r>
              <a:rPr lang="lv-LV" sz="2400" dirty="0" smtClean="0"/>
              <a:t> </a:t>
            </a:r>
            <a:r>
              <a:rPr lang="lv-LV" sz="2400" dirty="0" err="1" smtClean="0"/>
              <a:t>obligations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Obligation</a:t>
            </a:r>
            <a:r>
              <a:rPr lang="lv-LV" sz="2400" dirty="0" smtClean="0"/>
              <a:t> to </a:t>
            </a:r>
            <a:r>
              <a:rPr lang="lv-LV" sz="2400" dirty="0" err="1" smtClean="0"/>
              <a:t>disclose</a:t>
            </a:r>
            <a:r>
              <a:rPr lang="lv-LV" sz="2400" dirty="0" smtClean="0"/>
              <a:t> </a:t>
            </a:r>
            <a:r>
              <a:rPr lang="lv-LV" sz="2400" dirty="0" err="1" smtClean="0"/>
              <a:t>facts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circumstances</a:t>
            </a:r>
            <a:r>
              <a:rPr lang="lv-LV" sz="2400" dirty="0" smtClean="0"/>
              <a:t> </a:t>
            </a:r>
            <a:r>
              <a:rPr lang="lv-LV" sz="2400" dirty="0" err="1" smtClean="0"/>
              <a:t>regarding</a:t>
            </a:r>
            <a:r>
              <a:rPr lang="lv-LV" sz="2400" dirty="0" smtClean="0"/>
              <a:t> </a:t>
            </a:r>
            <a:r>
              <a:rPr lang="lv-LV" sz="2400" dirty="0" err="1" smtClean="0"/>
              <a:t>impartiality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Confidentiality</a:t>
            </a:r>
            <a:r>
              <a:rPr lang="lv-LV" sz="2400" dirty="0" smtClean="0"/>
              <a:t> </a:t>
            </a:r>
            <a:r>
              <a:rPr lang="lv-LV" sz="2400" dirty="0" err="1" smtClean="0"/>
              <a:t>obligation</a:t>
            </a:r>
            <a:r>
              <a:rPr lang="lv-LV" sz="2400" dirty="0" smtClean="0"/>
              <a:t> (</a:t>
            </a:r>
            <a:r>
              <a:rPr lang="lv-LV" sz="2400" dirty="0" err="1" smtClean="0"/>
              <a:t>with</a:t>
            </a:r>
            <a:r>
              <a:rPr lang="lv-LV" sz="2400" dirty="0" smtClean="0"/>
              <a:t> </a:t>
            </a:r>
            <a:r>
              <a:rPr lang="lv-LV" sz="2400" dirty="0" err="1" smtClean="0"/>
              <a:t>statutory</a:t>
            </a:r>
            <a:r>
              <a:rPr lang="lv-LV" sz="2400" dirty="0" smtClean="0"/>
              <a:t> </a:t>
            </a:r>
            <a:r>
              <a:rPr lang="lv-LV" sz="2400" dirty="0" err="1" smtClean="0"/>
              <a:t>exceptions</a:t>
            </a:r>
            <a:r>
              <a:rPr lang="lv-LV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898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Relationship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between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mediator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and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two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parties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Contractual</a:t>
            </a:r>
            <a:r>
              <a:rPr lang="lv-LV" sz="2400" dirty="0" smtClean="0"/>
              <a:t> </a:t>
            </a:r>
            <a:r>
              <a:rPr lang="lv-LV" sz="2400" dirty="0" err="1" smtClean="0"/>
              <a:t>relationship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private</a:t>
            </a:r>
            <a:r>
              <a:rPr lang="lv-LV" sz="2400" dirty="0" smtClean="0"/>
              <a:t> </a:t>
            </a:r>
            <a:r>
              <a:rPr lang="lv-LV" sz="2400" dirty="0" err="1" smtClean="0"/>
              <a:t>law</a:t>
            </a:r>
            <a:r>
              <a:rPr lang="lv-LV" sz="2400" dirty="0" smtClean="0"/>
              <a:t> </a:t>
            </a:r>
            <a:r>
              <a:rPr lang="lv-LV" sz="2400" dirty="0" err="1" smtClean="0"/>
              <a:t>relations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Generate</a:t>
            </a:r>
            <a:r>
              <a:rPr lang="lv-LV" sz="2400" dirty="0" smtClean="0"/>
              <a:t> </a:t>
            </a:r>
            <a:r>
              <a:rPr lang="lv-LV" sz="2400" dirty="0" err="1" smtClean="0"/>
              <a:t>reciprocial</a:t>
            </a:r>
            <a:r>
              <a:rPr lang="lv-LV" sz="2400" dirty="0" smtClean="0"/>
              <a:t> </a:t>
            </a:r>
            <a:r>
              <a:rPr lang="lv-LV" sz="2400" dirty="0" err="1" smtClean="0"/>
              <a:t>rights</a:t>
            </a:r>
            <a:r>
              <a:rPr lang="lv-LV" sz="2400" dirty="0" smtClean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obligations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Assistance</a:t>
            </a:r>
            <a:r>
              <a:rPr lang="lv-LV" sz="2400" dirty="0" smtClean="0"/>
              <a:t> </a:t>
            </a:r>
            <a:r>
              <a:rPr lang="lv-LV" sz="2400" dirty="0" err="1" smtClean="0"/>
              <a:t>for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to </a:t>
            </a:r>
            <a:r>
              <a:rPr lang="lv-LV" sz="2400" dirty="0" err="1" smtClean="0"/>
              <a:t>reach</a:t>
            </a:r>
            <a:r>
              <a:rPr lang="lv-LV" sz="2400" dirty="0" smtClean="0"/>
              <a:t> </a:t>
            </a:r>
            <a:r>
              <a:rPr lang="lv-LV" sz="2400" dirty="0" err="1" smtClean="0"/>
              <a:t>mutually</a:t>
            </a:r>
            <a:r>
              <a:rPr lang="lv-LV" sz="2400" dirty="0" smtClean="0"/>
              <a:t> </a:t>
            </a:r>
            <a:r>
              <a:rPr lang="lv-LV" sz="2400" dirty="0" err="1" smtClean="0"/>
              <a:t>satisfactory</a:t>
            </a:r>
            <a:r>
              <a:rPr lang="lv-LV" sz="2400" dirty="0" smtClean="0"/>
              <a:t> </a:t>
            </a:r>
            <a:r>
              <a:rPr lang="lv-LV" sz="2400" dirty="0" err="1" smtClean="0"/>
              <a:t>solution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127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Breach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mediators’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obligations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...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err="1" smtClean="0"/>
              <a:t>Responsibility</a:t>
            </a:r>
            <a:r>
              <a:rPr lang="lv-LV" sz="2400" dirty="0" smtClean="0"/>
              <a:t> </a:t>
            </a:r>
            <a:r>
              <a:rPr lang="lv-LV" sz="2400" dirty="0" err="1" smtClean="0"/>
              <a:t>of</a:t>
            </a:r>
            <a:r>
              <a:rPr lang="lv-LV" sz="2400" dirty="0" smtClean="0"/>
              <a:t> </a:t>
            </a:r>
            <a:r>
              <a:rPr lang="lv-LV" sz="2400" dirty="0" err="1" smtClean="0"/>
              <a:t>the</a:t>
            </a:r>
            <a:r>
              <a:rPr lang="lv-LV" sz="2400" dirty="0" smtClean="0"/>
              <a:t> mediator</a:t>
            </a:r>
          </a:p>
          <a:p>
            <a:pPr algn="just"/>
            <a:r>
              <a:rPr lang="lv-LV" sz="2400" dirty="0" err="1" smtClean="0"/>
              <a:t>Contractual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liabiliy</a:t>
            </a:r>
            <a:r>
              <a:rPr lang="lv-LV" sz="2400" dirty="0" smtClean="0"/>
              <a:t> </a:t>
            </a:r>
            <a:r>
              <a:rPr lang="lv-LV" sz="2400" dirty="0" err="1" smtClean="0"/>
              <a:t>or</a:t>
            </a:r>
            <a:r>
              <a:rPr lang="lv-LV" sz="2400" dirty="0" smtClean="0"/>
              <a:t> </a:t>
            </a:r>
            <a:r>
              <a:rPr lang="lv-LV" sz="2400" dirty="0" err="1" smtClean="0"/>
              <a:t>tort</a:t>
            </a:r>
            <a:endParaRPr lang="lv-LV" sz="2400" dirty="0" smtClean="0"/>
          </a:p>
          <a:p>
            <a:pPr algn="just"/>
            <a:r>
              <a:rPr lang="lv-LV" sz="2400" dirty="0" err="1" smtClean="0"/>
              <a:t>Mediator’s</a:t>
            </a:r>
            <a:r>
              <a:rPr lang="lv-LV" sz="2400" dirty="0" smtClean="0"/>
              <a:t> </a:t>
            </a:r>
            <a:r>
              <a:rPr lang="lv-LV" sz="2400" dirty="0" err="1" smtClean="0"/>
              <a:t>criminal</a:t>
            </a:r>
            <a:r>
              <a:rPr lang="lv-LV" sz="2400" dirty="0" smtClean="0"/>
              <a:t> </a:t>
            </a:r>
            <a:r>
              <a:rPr lang="lv-LV" sz="2400" dirty="0" err="1" smtClean="0"/>
              <a:t>liability</a:t>
            </a:r>
            <a:r>
              <a:rPr lang="lv-LV" sz="2400" dirty="0" smtClean="0"/>
              <a:t>?</a:t>
            </a: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836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Obligations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of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mediators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according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to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Latvian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Mediation</a:t>
            </a:r>
            <a:r>
              <a:rPr lang="lv-LV" sz="5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lv-LV" sz="5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Law</a:t>
            </a:r>
            <a:endParaRPr lang="lv-LV" sz="54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v-LV" sz="2400" dirty="0" smtClean="0"/>
              <a:t>To </a:t>
            </a:r>
            <a:r>
              <a:rPr lang="lv-LV" sz="2400" dirty="0" err="1" smtClean="0"/>
              <a:t>conduct</a:t>
            </a:r>
            <a:r>
              <a:rPr lang="lv-LV" sz="2400" dirty="0" smtClean="0"/>
              <a:t> </a:t>
            </a:r>
            <a:r>
              <a:rPr lang="lv-LV" sz="2400" dirty="0" err="1" smtClean="0"/>
              <a:t>mediation</a:t>
            </a:r>
            <a:r>
              <a:rPr lang="lv-LV" sz="2400" dirty="0" smtClean="0"/>
              <a:t> </a:t>
            </a:r>
          </a:p>
          <a:p>
            <a:pPr algn="just"/>
            <a:r>
              <a:rPr lang="lv-LV" sz="2400" dirty="0" smtClean="0"/>
              <a:t>To </a:t>
            </a:r>
            <a:r>
              <a:rPr lang="lv-LV" sz="2400" dirty="0" err="1" smtClean="0"/>
              <a:t>conclude</a:t>
            </a:r>
            <a:r>
              <a:rPr lang="lv-LV" sz="2400" dirty="0" smtClean="0"/>
              <a:t> </a:t>
            </a:r>
            <a:r>
              <a:rPr lang="lv-LV" sz="2400" dirty="0" err="1" smtClean="0"/>
              <a:t>agreement</a:t>
            </a:r>
            <a:r>
              <a:rPr lang="lv-LV" sz="2400" dirty="0" smtClean="0"/>
              <a:t> </a:t>
            </a:r>
            <a:r>
              <a:rPr lang="lv-LV" sz="2400" dirty="0" err="1" smtClean="0"/>
              <a:t>with</a:t>
            </a:r>
            <a:r>
              <a:rPr lang="lv-LV" sz="2400" dirty="0" smtClean="0"/>
              <a:t> </a:t>
            </a:r>
            <a:r>
              <a:rPr lang="lv-LV" sz="2400" dirty="0" err="1" smtClean="0"/>
              <a:t>parties</a:t>
            </a:r>
            <a:r>
              <a:rPr lang="lv-LV" sz="2400" dirty="0" smtClean="0"/>
              <a:t> </a:t>
            </a:r>
            <a:r>
              <a:rPr lang="lv-LV" sz="2400" dirty="0" err="1" smtClean="0"/>
              <a:t>about</a:t>
            </a:r>
            <a:r>
              <a:rPr lang="lv-LV" sz="2400" dirty="0" smtClean="0"/>
              <a:t> </a:t>
            </a:r>
            <a:r>
              <a:rPr lang="lv-LV" sz="2400" dirty="0" err="1" smtClean="0"/>
              <a:t>mediation</a:t>
            </a:r>
            <a:r>
              <a:rPr lang="lv-LV" sz="2400" dirty="0" smtClean="0"/>
              <a:t> process (</a:t>
            </a:r>
            <a:r>
              <a:rPr lang="lv-LV" sz="2400" dirty="0" err="1" smtClean="0"/>
              <a:t>form</a:t>
            </a:r>
            <a:r>
              <a:rPr lang="lv-LV" sz="2400" dirty="0"/>
              <a:t> </a:t>
            </a:r>
            <a:r>
              <a:rPr lang="lv-LV" sz="2400" dirty="0" err="1" smtClean="0"/>
              <a:t>and</a:t>
            </a:r>
            <a:r>
              <a:rPr lang="lv-LV" sz="2400" dirty="0" smtClean="0"/>
              <a:t> </a:t>
            </a:r>
            <a:r>
              <a:rPr lang="lv-LV" sz="2400" dirty="0" err="1" smtClean="0"/>
              <a:t>contents</a:t>
            </a:r>
            <a:r>
              <a:rPr lang="lv-LV" sz="2400" dirty="0" smtClean="0"/>
              <a:t> </a:t>
            </a:r>
            <a:r>
              <a:rPr lang="lv-LV" sz="2400" dirty="0" err="1" smtClean="0"/>
              <a:t>requirements</a:t>
            </a:r>
            <a:r>
              <a:rPr lang="lv-LV" sz="2400" dirty="0" smtClean="0"/>
              <a:t>)</a:t>
            </a:r>
          </a:p>
          <a:p>
            <a:r>
              <a:rPr lang="lv-LV" sz="2400" dirty="0" smtClean="0"/>
              <a:t>[P</a:t>
            </a:r>
            <a:r>
              <a:rPr lang="en-US" sz="2400" dirty="0" err="1" smtClean="0"/>
              <a:t>rior</a:t>
            </a:r>
            <a:r>
              <a:rPr lang="en-US" sz="2400" dirty="0" smtClean="0"/>
              <a:t> </a:t>
            </a:r>
            <a:r>
              <a:rPr lang="en-US" sz="2400" dirty="0"/>
              <a:t>to commencement of </a:t>
            </a:r>
            <a:r>
              <a:rPr lang="en-US" sz="2400" dirty="0" smtClean="0"/>
              <a:t>mediation</a:t>
            </a:r>
            <a:r>
              <a:rPr lang="lv-LV" sz="2400" dirty="0" smtClean="0"/>
              <a:t>] to</a:t>
            </a:r>
            <a:r>
              <a:rPr lang="en-US" sz="2400" dirty="0" smtClean="0"/>
              <a:t> </a:t>
            </a:r>
            <a:r>
              <a:rPr lang="en-US" sz="2400" dirty="0"/>
              <a:t>explain the procedures of mediation, the mediator's functions, the rights and obligations of the participants of mediation, as well as the basic principles of mediation to the parties.</a:t>
            </a:r>
          </a:p>
          <a:p>
            <a:r>
              <a:rPr lang="lv-LV" sz="2400" dirty="0" smtClean="0"/>
              <a:t>To </a:t>
            </a:r>
            <a:r>
              <a:rPr lang="lv-LV" sz="2400" dirty="0" err="1" smtClean="0"/>
              <a:t>observe</a:t>
            </a:r>
            <a:r>
              <a:rPr lang="en-US" sz="2400" dirty="0" smtClean="0"/>
              <a:t> </a:t>
            </a:r>
            <a:r>
              <a:rPr lang="en-US" sz="2400" dirty="0"/>
              <a:t>the basic principles of mediation and the contract entered into.</a:t>
            </a:r>
          </a:p>
          <a:p>
            <a:r>
              <a:rPr lang="lv-LV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observe the norms of professional ethics of the mediator</a:t>
            </a:r>
            <a:r>
              <a:rPr lang="en-US" sz="2400" dirty="0" smtClean="0"/>
              <a:t>.</a:t>
            </a:r>
            <a:endParaRPr lang="lv-LV" sz="2400" dirty="0" smtClean="0"/>
          </a:p>
          <a:p>
            <a:r>
              <a:rPr lang="lv-LV" sz="2400" dirty="0" smtClean="0"/>
              <a:t>[</a:t>
            </a:r>
            <a:r>
              <a:rPr lang="en-US" sz="2400" dirty="0" smtClean="0"/>
              <a:t>If </a:t>
            </a:r>
            <a:r>
              <a:rPr lang="en-US" sz="2400" dirty="0"/>
              <a:t>mediation is terminated with an </a:t>
            </a:r>
            <a:r>
              <a:rPr lang="en-US" sz="2400" dirty="0" smtClean="0"/>
              <a:t>agreement</a:t>
            </a:r>
            <a:r>
              <a:rPr lang="lv-LV" sz="2400" dirty="0" smtClean="0"/>
              <a:t>]</a:t>
            </a:r>
            <a:r>
              <a:rPr lang="en-US" sz="2400" dirty="0" smtClean="0"/>
              <a:t>, </a:t>
            </a:r>
            <a:r>
              <a:rPr lang="en-US" sz="2400" dirty="0"/>
              <a:t>upon request of a party </a:t>
            </a:r>
            <a:r>
              <a:rPr lang="en-US" sz="2400" dirty="0" smtClean="0"/>
              <a:t>t</a:t>
            </a:r>
            <a:r>
              <a:rPr lang="lv-LV" sz="2400" dirty="0" smtClean="0"/>
              <a:t>o</a:t>
            </a:r>
            <a:r>
              <a:rPr lang="en-US" sz="2400" dirty="0" smtClean="0"/>
              <a:t> </a:t>
            </a:r>
            <a:r>
              <a:rPr lang="en-US" sz="2400" dirty="0"/>
              <a:t>issue a certification regarding the outcome of mediation.</a:t>
            </a:r>
          </a:p>
          <a:p>
            <a:pPr algn="just"/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69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522</TotalTime>
  <Words>714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PowerPoint Presentation</vt:lpstr>
      <vt:lpstr>How dangerous is a profession of mediator?</vt:lpstr>
      <vt:lpstr>What society demands from any professional, a mediator included?</vt:lpstr>
      <vt:lpstr>Mediation directive</vt:lpstr>
      <vt:lpstr>Mediation directive</vt:lpstr>
      <vt:lpstr>Various obligations of mediators</vt:lpstr>
      <vt:lpstr>Relationship between a mediator and two parties</vt:lpstr>
      <vt:lpstr>Breach of mediators’ obligations ...</vt:lpstr>
      <vt:lpstr>Obligations of mediators according to Latvian Mediation Law</vt:lpstr>
      <vt:lpstr>Obligations of mediators according to Latvian Mediation Law</vt:lpstr>
      <vt:lpstr>May a mediator suggest a solution for the parties?</vt:lpstr>
      <vt:lpstr>Can mediator be blamed for unsuccessful agreement concluded after mediation</vt:lpstr>
      <vt:lpstr>Mandatory civil liability insurance for mediators</vt:lpstr>
      <vt:lpstr>Different treatment of liability</vt:lpstr>
      <vt:lpstr>Two opposite extremes</vt:lpstr>
      <vt:lpstr>Leadership is about taking responsibility, not making excuses (Mitt Romney)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AND SURNAME</dc:title>
  <dc:creator>Kristine Tihanova</dc:creator>
  <cp:lastModifiedBy>Dana</cp:lastModifiedBy>
  <cp:revision>36</cp:revision>
  <dcterms:created xsi:type="dcterms:W3CDTF">2018-01-15T10:51:47Z</dcterms:created>
  <dcterms:modified xsi:type="dcterms:W3CDTF">2019-04-15T17:41:45Z</dcterms:modified>
</cp:coreProperties>
</file>